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58" r:id="rId1"/>
  </p:sldMasterIdLst>
  <p:sldIdLst>
    <p:sldId id="256" r:id="rId2"/>
    <p:sldId id="257" r:id="rId3"/>
    <p:sldId id="263" r:id="rId4"/>
    <p:sldId id="258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57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00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40"/>
  </p:normalViewPr>
  <p:slideViewPr>
    <p:cSldViewPr snapToGrid="0" snapToObjects="1" showGuides="1">
      <p:cViewPr varScale="1">
        <p:scale>
          <a:sx n="68" d="100"/>
          <a:sy n="68" d="100"/>
        </p:scale>
        <p:origin x="-288" y="-96"/>
      </p:cViewPr>
      <p:guideLst>
        <p:guide orient="horz" pos="57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05126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1037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632401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с имен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811894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с цита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1045455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479940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624954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37173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28027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51071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37608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41654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92127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31016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21011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Чтобы добавить рисунок, перетащите его на заполнитель или щелкните значок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4965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0958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28593" y="2228627"/>
            <a:ext cx="8906582" cy="183422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Попечительские </a:t>
            </a:r>
            <a:br>
              <a:rPr lang="ru-RU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ru-RU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советы</a:t>
            </a:r>
            <a:endParaRPr lang="ru-RU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hape 119"/>
          <p:cNvSpPr/>
          <p:nvPr/>
        </p:nvSpPr>
        <p:spPr>
          <a:xfrm>
            <a:off x="3777093" y="720608"/>
            <a:ext cx="4677590" cy="841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2400">
                <a:solidFill>
                  <a:srgbClr val="53585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>
                <a:solidFill>
                  <a:schemeClr val="tx1"/>
                </a:solidFill>
              </a:rPr>
              <a:t>Министерство образования </a:t>
            </a:r>
            <a:r>
              <a:rPr dirty="0" smtClean="0">
                <a:solidFill>
                  <a:schemeClr val="tx1"/>
                </a:solidFill>
              </a:rPr>
              <a:t>и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dirty="0" smtClean="0">
                <a:solidFill>
                  <a:schemeClr val="tx1"/>
                </a:solidFill>
              </a:rPr>
              <a:t>науки </a:t>
            </a:r>
            <a:r>
              <a:rPr dirty="0">
                <a:solidFill>
                  <a:schemeClr val="tx1"/>
                </a:solidFill>
              </a:rPr>
              <a:t>Республики Казахстан</a:t>
            </a:r>
          </a:p>
        </p:txBody>
      </p:sp>
      <p:pic>
        <p:nvPicPr>
          <p:cNvPr id="5" name="лого-МОН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84548" y="-211020"/>
            <a:ext cx="2580327" cy="258032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xmlns="" val="206187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581" y="168812"/>
            <a:ext cx="5573011" cy="732182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rebuchet MS" charset="0"/>
                <a:ea typeface="Trebuchet MS" charset="0"/>
                <a:cs typeface="Trebuchet MS" charset="0"/>
              </a:rPr>
              <a:t>Попечительский </a:t>
            </a:r>
            <a:r>
              <a:rPr lang="ru-RU" b="1" dirty="0" smtClean="0">
                <a:solidFill>
                  <a:srgbClr val="FF0000"/>
                </a:solidFill>
                <a:latin typeface="Trebuchet MS" charset="0"/>
                <a:ea typeface="Trebuchet MS" charset="0"/>
                <a:cs typeface="Trebuchet MS" charset="0"/>
              </a:rPr>
              <a:t>совет</a:t>
            </a:r>
            <a:endParaRPr lang="ru-RU" b="1" dirty="0">
              <a:solidFill>
                <a:srgbClr val="FF0000"/>
              </a:solidFill>
              <a:latin typeface="Trebuchet MS" charset="0"/>
              <a:ea typeface="Trebuchet MS" charset="0"/>
              <a:cs typeface="Trebuchet MS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80" y="900994"/>
            <a:ext cx="9138111" cy="59570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/>
              <a:t>Попечительский совет</a:t>
            </a:r>
            <a:r>
              <a:rPr lang="ru-RU" sz="2800" dirty="0"/>
              <a:t> - одна из форм участия общества в управлении образованием. Негосударственная, неправительственная, некоммерческая, общественная организация, которая объединяет на добровольной основе всех, кто заинтересован в развитии образования и конкретного образовательного учреждения. Попечительский совет - это не просто поддержка и финансирование, а диалог с властью от имени организаций образования, а главное - от имени гражданского общества. Возможны два правовых статуса Попечительского совета: с образованием юридического лица или без его образования.</a:t>
            </a:r>
          </a:p>
          <a:p>
            <a:pPr marL="0" indent="0">
              <a:buNone/>
            </a:pPr>
            <a:endParaRPr lang="ru-RU" sz="28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119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4189" y="168812"/>
            <a:ext cx="8165899" cy="732182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Цель Попечительского </a:t>
            </a:r>
            <a:r>
              <a:rPr lang="ru-RU" b="1" dirty="0" smtClean="0">
                <a:solidFill>
                  <a:srgbClr val="FF0000"/>
                </a:solidFill>
              </a:rPr>
              <a:t>совета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6906" y="900993"/>
            <a:ext cx="9109974" cy="55279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С</a:t>
            </a:r>
            <a:r>
              <a:rPr lang="ru-RU" sz="2800" dirty="0" smtClean="0"/>
              <a:t>одействие </a:t>
            </a:r>
            <a:r>
              <a:rPr lang="ru-RU" sz="2800" dirty="0"/>
              <a:t>организации образования в осуществлении ее уставных функций, в обеспечении финансовой поддержки, в укреплении материально-технической базы, а также осуществление общественного контроля за ее деятельностью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77532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215" y="84146"/>
            <a:ext cx="9533628" cy="1198004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Направления работы </a:t>
            </a:r>
            <a:r>
              <a:rPr lang="ru-RU" sz="2800" b="1" dirty="0" smtClean="0">
                <a:solidFill>
                  <a:srgbClr val="FF0000"/>
                </a:solidFill>
              </a:rPr>
              <a:t>Попечительского </a:t>
            </a:r>
            <a:r>
              <a:rPr lang="ru-RU" sz="2800" b="1" dirty="0">
                <a:solidFill>
                  <a:srgbClr val="FF0000"/>
                </a:solidFill>
              </a:rPr>
              <a:t>совета</a:t>
            </a:r>
            <a:r>
              <a:rPr lang="ru-RU" sz="2800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1360" y="733498"/>
            <a:ext cx="8777120" cy="3750546"/>
          </a:xfrm>
        </p:spPr>
        <p:txBody>
          <a:bodyPr>
            <a:noAutofit/>
          </a:bodyPr>
          <a:lstStyle/>
          <a:p>
            <a:r>
              <a:rPr lang="ru-RU" sz="2800" dirty="0"/>
              <a:t>Оказание помощи организации образования в проведении образовательных, социально-культурных, оздоровительных, развивающих мероприятий</a:t>
            </a:r>
          </a:p>
          <a:p>
            <a:r>
              <a:rPr lang="ru-RU" sz="2800" dirty="0"/>
              <a:t>Улучшение бытовых условий и трудоустройство обучающихся из социально уязвимых слоев населения</a:t>
            </a:r>
          </a:p>
          <a:p>
            <a:r>
              <a:rPr lang="ru-RU" sz="2800" dirty="0"/>
              <a:t>Внесение предложений, направленных на устранение недостатков в деятельности организации образования</a:t>
            </a:r>
          </a:p>
          <a:p>
            <a:r>
              <a:rPr lang="ru-RU" sz="2800" dirty="0"/>
              <a:t>Заслушивание отчета организации образования перед Попечительским советом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79880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0896" y="622944"/>
            <a:ext cx="9103105" cy="6235056"/>
          </a:xfrm>
        </p:spPr>
        <p:txBody>
          <a:bodyPr>
            <a:normAutofit/>
          </a:bodyPr>
          <a:lstStyle/>
          <a:p>
            <a:r>
              <a:rPr lang="ru-RU" sz="2800" dirty="0"/>
              <a:t>представители местных представительных, исполнительных и правоохранительных органов</a:t>
            </a:r>
          </a:p>
          <a:p>
            <a:r>
              <a:rPr lang="ru-RU" sz="2800" dirty="0"/>
              <a:t>представители иных организаций образования</a:t>
            </a:r>
          </a:p>
          <a:p>
            <a:r>
              <a:rPr lang="ru-RU" sz="2800" dirty="0"/>
              <a:t>представители работодателей и социальных партнеров</a:t>
            </a:r>
          </a:p>
          <a:p>
            <a:r>
              <a:rPr lang="ru-RU" sz="2800" dirty="0"/>
              <a:t>представители некоммерческих организаций</a:t>
            </a:r>
          </a:p>
          <a:p>
            <a:r>
              <a:rPr lang="ru-RU" sz="2800" dirty="0"/>
              <a:t>по одному </a:t>
            </a:r>
            <a:r>
              <a:rPr lang="ru-RU" sz="2800" dirty="0" smtClean="0"/>
              <a:t>родителю или</a:t>
            </a:r>
            <a:r>
              <a:rPr lang="ru-RU" sz="2800" dirty="0"/>
              <a:t> законному представителю обучающихся в данной организации образования из каждой параллели классов, рекомендованные родительским комитетом</a:t>
            </a:r>
          </a:p>
          <a:p>
            <a:r>
              <a:rPr lang="ru-RU" sz="2800" dirty="0"/>
              <a:t>благотворители (спонсоры)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274002" cy="1184855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В состав Попечительского совета могут входить</a:t>
            </a:r>
            <a:r>
              <a:rPr lang="ru-RU" sz="2800" dirty="0">
                <a:solidFill>
                  <a:srgbClr val="FF0000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xmlns="" val="573564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272" y="731520"/>
            <a:ext cx="9566030" cy="6126480"/>
          </a:xfrm>
        </p:spPr>
        <p:txBody>
          <a:bodyPr>
            <a:normAutofit/>
          </a:bodyPr>
          <a:lstStyle/>
          <a:p>
            <a:r>
              <a:rPr lang="ru-RU" sz="2400" dirty="0"/>
              <a:t>выработка рекомендаций по приоритетным направлениям развития организации образования</a:t>
            </a:r>
          </a:p>
          <a:p>
            <a:r>
              <a:rPr lang="ru-RU" sz="2400" dirty="0"/>
              <a:t>привлечение благотворительной помощи и согласование решения организации образования о ее расходовании, целевом распределении</a:t>
            </a:r>
          </a:p>
          <a:p>
            <a:r>
              <a:rPr lang="ru-RU" sz="2400" dirty="0"/>
              <a:t>внесение предложений об устранении выявленных Попечительским советом недостатков в работе организации образования</a:t>
            </a:r>
          </a:p>
          <a:p>
            <a:r>
              <a:rPr lang="ru-RU" sz="2400" dirty="0"/>
              <a:t>заслушивание отчета руководителя организации образования о деятельности организации образования (по использованию благотворительной помощи, принятию мер по устройству детей-сирот и детей, оставшихся без попечения родителей в семьи казахстанских граждан и </a:t>
            </a:r>
            <a:r>
              <a:rPr lang="ru-RU" sz="2400" dirty="0" err="1"/>
              <a:t>т.д</a:t>
            </a:r>
            <a:r>
              <a:rPr lang="ru-RU" sz="2400" dirty="0"/>
              <a:t>)</a:t>
            </a:r>
          </a:p>
          <a:p>
            <a:r>
              <a:rPr lang="ru-RU" sz="2400" dirty="0"/>
              <a:t>знакомство с условиями, предоставленными обучающимся и воспитанникам организации образования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6272" y="28136"/>
            <a:ext cx="9274002" cy="1025726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Функции Попечительского совета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46858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434</TotalTime>
  <Words>195</Words>
  <Application>Microsoft Office PowerPoint</Application>
  <PresentationFormat>Произвольный</PresentationFormat>
  <Paragraphs>25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Попечительские  советы</vt:lpstr>
      <vt:lpstr>Попечительский совет</vt:lpstr>
      <vt:lpstr>Цель Попечительского совета:</vt:lpstr>
      <vt:lpstr>Направления работы Попечительского совета:</vt:lpstr>
      <vt:lpstr>В состав Попечительского совета могут входить:</vt:lpstr>
      <vt:lpstr>Функции Попечительского совета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Попечительские  советы</dc:title>
  <dc:creator>Пользователь Microsoft Office</dc:creator>
  <cp:lastModifiedBy>Директор</cp:lastModifiedBy>
  <cp:revision>18</cp:revision>
  <dcterms:created xsi:type="dcterms:W3CDTF">2017-04-27T05:42:44Z</dcterms:created>
  <dcterms:modified xsi:type="dcterms:W3CDTF">2017-05-12T11:22:34Z</dcterms:modified>
</cp:coreProperties>
</file>